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6" r:id="rId3"/>
    <p:sldId id="257" r:id="rId4"/>
    <p:sldId id="259" r:id="rId5"/>
    <p:sldId id="260" r:id="rId6"/>
    <p:sldId id="258" r:id="rId7"/>
    <p:sldId id="265" r:id="rId8"/>
    <p:sldId id="277" r:id="rId9"/>
    <p:sldId id="271" r:id="rId10"/>
    <p:sldId id="274" r:id="rId11"/>
    <p:sldId id="266" r:id="rId12"/>
    <p:sldId id="267" r:id="rId13"/>
    <p:sldId id="279" r:id="rId14"/>
    <p:sldId id="278" r:id="rId15"/>
    <p:sldId id="273"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7" d="100"/>
          <a:sy n="117" d="100"/>
        </p:scale>
        <p:origin x="1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6/15/2025</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4658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5870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795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496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8419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5575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7664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8418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1017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1222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6/15/2025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6024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6/15/2025</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0171520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B38A-E874-4392-8431-D3106AEC0BBE}"/>
              </a:ext>
            </a:extLst>
          </p:cNvPr>
          <p:cNvSpPr>
            <a:spLocks noGrp="1"/>
          </p:cNvSpPr>
          <p:nvPr>
            <p:ph type="ctrTitle"/>
          </p:nvPr>
        </p:nvSpPr>
        <p:spPr/>
        <p:txBody>
          <a:bodyPr/>
          <a:lstStyle/>
          <a:p>
            <a:r>
              <a:rPr lang="en-GB" dirty="0"/>
              <a:t>Spiritual gifts – the gifts that keep on giving </a:t>
            </a:r>
          </a:p>
        </p:txBody>
      </p:sp>
    </p:spTree>
    <p:extLst>
      <p:ext uri="{BB962C8B-B14F-4D97-AF65-F5344CB8AC3E}">
        <p14:creationId xmlns:p14="http://schemas.microsoft.com/office/powerpoint/2010/main" val="324787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10AF4-FE6E-533D-0774-F23F91697E27}"/>
              </a:ext>
            </a:extLst>
          </p:cNvPr>
          <p:cNvPicPr>
            <a:picLocks noChangeAspect="1"/>
          </p:cNvPicPr>
          <p:nvPr/>
        </p:nvPicPr>
        <p:blipFill>
          <a:blip r:embed="rId2"/>
          <a:stretch>
            <a:fillRect/>
          </a:stretch>
        </p:blipFill>
        <p:spPr>
          <a:xfrm>
            <a:off x="1210882" y="224517"/>
            <a:ext cx="8828274" cy="6115051"/>
          </a:xfrm>
          <a:prstGeom prst="rect">
            <a:avLst/>
          </a:prstGeom>
        </p:spPr>
      </p:pic>
    </p:spTree>
    <p:extLst>
      <p:ext uri="{BB962C8B-B14F-4D97-AF65-F5344CB8AC3E}">
        <p14:creationId xmlns:p14="http://schemas.microsoft.com/office/powerpoint/2010/main" val="70517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32B6C-652C-453C-8126-4105219E2308}"/>
              </a:ext>
            </a:extLst>
          </p:cNvPr>
          <p:cNvSpPr txBox="1"/>
          <p:nvPr/>
        </p:nvSpPr>
        <p:spPr>
          <a:xfrm>
            <a:off x="521368" y="1443841"/>
            <a:ext cx="10960768" cy="3970318"/>
          </a:xfrm>
          <a:prstGeom prst="rect">
            <a:avLst/>
          </a:prstGeom>
          <a:solidFill>
            <a:schemeClr val="bg1"/>
          </a:solidFill>
        </p:spPr>
        <p:txBody>
          <a:bodyPr wrap="square">
            <a:spAutoFit/>
          </a:bodyPr>
          <a:lstStyle/>
          <a:p>
            <a:r>
              <a:rPr lang="en-GB" sz="2800" dirty="0"/>
              <a:t>12 Now about the gifts of the Spirit, brothers and sisters, I do not want you to be uninformed. 2 You know that when you were pagans, somehow or other you were influenced and led astray to mute idols. 3 Therefore I want you to know that no one who is speaking by the Spirit of God says, “Jesus be cursed,” and no one can say, “Jesus is Lord,” except by the Holy Spirit.</a:t>
            </a:r>
          </a:p>
          <a:p>
            <a:endParaRPr lang="en-GB" sz="2800" dirty="0"/>
          </a:p>
          <a:p>
            <a:r>
              <a:rPr lang="en-GB" sz="2800" dirty="0">
                <a:solidFill>
                  <a:srgbClr val="FF0000"/>
                </a:solidFill>
              </a:rPr>
              <a:t>4 There are different kinds of gifts, but the same Spirit distributes them.</a:t>
            </a:r>
          </a:p>
        </p:txBody>
      </p:sp>
    </p:spTree>
    <p:extLst>
      <p:ext uri="{BB962C8B-B14F-4D97-AF65-F5344CB8AC3E}">
        <p14:creationId xmlns:p14="http://schemas.microsoft.com/office/powerpoint/2010/main" val="276093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4AA2B-60D9-4989-88C7-3D3F164F652E}"/>
              </a:ext>
            </a:extLst>
          </p:cNvPr>
          <p:cNvPicPr>
            <a:picLocks noChangeAspect="1"/>
          </p:cNvPicPr>
          <p:nvPr/>
        </p:nvPicPr>
        <p:blipFill>
          <a:blip r:embed="rId2"/>
          <a:stretch>
            <a:fillRect/>
          </a:stretch>
        </p:blipFill>
        <p:spPr>
          <a:xfrm>
            <a:off x="5024368" y="2618582"/>
            <a:ext cx="6910958" cy="4054934"/>
          </a:xfrm>
          <a:prstGeom prst="rect">
            <a:avLst/>
          </a:prstGeom>
        </p:spPr>
      </p:pic>
      <p:sp>
        <p:nvSpPr>
          <p:cNvPr id="7" name="TextBox 6">
            <a:extLst>
              <a:ext uri="{FF2B5EF4-FFF2-40B4-BE49-F238E27FC236}">
                <a16:creationId xmlns:a16="http://schemas.microsoft.com/office/drawing/2014/main" id="{FE014E48-B44D-47D6-B984-225672E0B21C}"/>
              </a:ext>
            </a:extLst>
          </p:cNvPr>
          <p:cNvSpPr txBox="1"/>
          <p:nvPr/>
        </p:nvSpPr>
        <p:spPr>
          <a:xfrm>
            <a:off x="1122948" y="4204477"/>
            <a:ext cx="3497179" cy="1815882"/>
          </a:xfrm>
          <a:prstGeom prst="rect">
            <a:avLst/>
          </a:prstGeom>
          <a:noFill/>
        </p:spPr>
        <p:txBody>
          <a:bodyPr wrap="square">
            <a:spAutoFit/>
          </a:bodyPr>
          <a:lstStyle/>
          <a:p>
            <a:r>
              <a:rPr lang="en-GB" sz="2800" dirty="0"/>
              <a:t>There are different kinds of gifts, but the same Spirit distributes them.</a:t>
            </a:r>
          </a:p>
        </p:txBody>
      </p:sp>
      <p:pic>
        <p:nvPicPr>
          <p:cNvPr id="2" name="Picture 1">
            <a:extLst>
              <a:ext uri="{FF2B5EF4-FFF2-40B4-BE49-F238E27FC236}">
                <a16:creationId xmlns:a16="http://schemas.microsoft.com/office/drawing/2014/main" id="{9F0551D7-0BF5-CA69-CDB9-BC98593DC54D}"/>
              </a:ext>
            </a:extLst>
          </p:cNvPr>
          <p:cNvPicPr>
            <a:picLocks noChangeAspect="1"/>
          </p:cNvPicPr>
          <p:nvPr/>
        </p:nvPicPr>
        <p:blipFill>
          <a:blip r:embed="rId3"/>
          <a:stretch>
            <a:fillRect/>
          </a:stretch>
        </p:blipFill>
        <p:spPr>
          <a:xfrm>
            <a:off x="786492" y="-266700"/>
            <a:ext cx="4014709" cy="4536621"/>
          </a:xfrm>
          <a:prstGeom prst="rect">
            <a:avLst/>
          </a:prstGeom>
        </p:spPr>
      </p:pic>
    </p:spTree>
    <p:extLst>
      <p:ext uri="{BB962C8B-B14F-4D97-AF65-F5344CB8AC3E}">
        <p14:creationId xmlns:p14="http://schemas.microsoft.com/office/powerpoint/2010/main" val="287410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6EDE-3A57-E7EB-9257-9985DB80DF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4A2562-8CEA-0D41-E001-C8A05AE931B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478E7C5-9F5D-6D24-B63A-42C053DEF826}"/>
              </a:ext>
            </a:extLst>
          </p:cNvPr>
          <p:cNvPicPr>
            <a:picLocks noChangeAspect="1"/>
          </p:cNvPicPr>
          <p:nvPr/>
        </p:nvPicPr>
        <p:blipFill>
          <a:blip r:embed="rId2"/>
          <a:stretch>
            <a:fillRect/>
          </a:stretch>
        </p:blipFill>
        <p:spPr>
          <a:xfrm>
            <a:off x="1194706" y="670666"/>
            <a:ext cx="9802588" cy="5516668"/>
          </a:xfrm>
          <a:prstGeom prst="rect">
            <a:avLst/>
          </a:prstGeom>
        </p:spPr>
      </p:pic>
    </p:spTree>
    <p:extLst>
      <p:ext uri="{BB962C8B-B14F-4D97-AF65-F5344CB8AC3E}">
        <p14:creationId xmlns:p14="http://schemas.microsoft.com/office/powerpoint/2010/main" val="3449826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AAAE-AD77-353D-55F4-77814E8692B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AB934AD-CCFF-8EB1-230D-CEEB0234DFF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170643F-B603-8FED-A0F9-A7B27EBEB8B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0743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32B6C-652C-453C-8126-4105219E2308}"/>
              </a:ext>
            </a:extLst>
          </p:cNvPr>
          <p:cNvSpPr txBox="1"/>
          <p:nvPr/>
        </p:nvSpPr>
        <p:spPr>
          <a:xfrm>
            <a:off x="615616" y="674400"/>
            <a:ext cx="10960768" cy="5509200"/>
          </a:xfrm>
          <a:prstGeom prst="rect">
            <a:avLst/>
          </a:prstGeom>
          <a:solidFill>
            <a:schemeClr val="bg1"/>
          </a:solidFill>
        </p:spPr>
        <p:txBody>
          <a:bodyPr wrap="square">
            <a:spAutoFit/>
          </a:bodyPr>
          <a:lstStyle/>
          <a:p>
            <a:r>
              <a:rPr lang="en-GB" sz="3200" dirty="0"/>
              <a:t>7 </a:t>
            </a:r>
            <a:r>
              <a:rPr lang="en-GB" sz="3200" dirty="0">
                <a:solidFill>
                  <a:schemeClr val="accent1"/>
                </a:solidFill>
              </a:rPr>
              <a:t>Now to each one the manifestation of the Spirit is given for the common good.</a:t>
            </a:r>
            <a:r>
              <a:rPr lang="en-GB" sz="3200" dirty="0"/>
              <a:t> 8 To one there is given through the Spirit a message of wisdom, to another a message of knowledge by means of the same Spirit, 9 to another faith by the same Spirit, to another gifts of healing by that one Spirit, 10 to another miraculous powers, to another prophecy, to another distinguishing between spirits, to another speaking in different kinds of tongues,[a] and to still another the interpretation of tongues.[b] 11 All these are the work of one and the same Spirit, and he distributes them to each one, just as he determines.</a:t>
            </a:r>
          </a:p>
        </p:txBody>
      </p:sp>
    </p:spTree>
    <p:extLst>
      <p:ext uri="{BB962C8B-B14F-4D97-AF65-F5344CB8AC3E}">
        <p14:creationId xmlns:p14="http://schemas.microsoft.com/office/powerpoint/2010/main" val="422878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BCB40-19A5-4560-8CD1-48239A760751}"/>
              </a:ext>
            </a:extLst>
          </p:cNvPr>
          <p:cNvPicPr>
            <a:picLocks noChangeAspect="1"/>
          </p:cNvPicPr>
          <p:nvPr/>
        </p:nvPicPr>
        <p:blipFill>
          <a:blip r:embed="rId2"/>
          <a:stretch>
            <a:fillRect/>
          </a:stretch>
        </p:blipFill>
        <p:spPr>
          <a:xfrm>
            <a:off x="2438400" y="3429000"/>
            <a:ext cx="7315200" cy="2914650"/>
          </a:xfrm>
          <a:prstGeom prst="rect">
            <a:avLst/>
          </a:prstGeom>
        </p:spPr>
      </p:pic>
      <p:sp>
        <p:nvSpPr>
          <p:cNvPr id="6" name="TextBox 5">
            <a:extLst>
              <a:ext uri="{FF2B5EF4-FFF2-40B4-BE49-F238E27FC236}">
                <a16:creationId xmlns:a16="http://schemas.microsoft.com/office/drawing/2014/main" id="{A00AB3E8-0FE0-49BE-908E-88F3B6495CAA}"/>
              </a:ext>
            </a:extLst>
          </p:cNvPr>
          <p:cNvSpPr txBox="1"/>
          <p:nvPr/>
        </p:nvSpPr>
        <p:spPr>
          <a:xfrm>
            <a:off x="1694448" y="602722"/>
            <a:ext cx="8803104" cy="3046988"/>
          </a:xfrm>
          <a:prstGeom prst="rect">
            <a:avLst/>
          </a:prstGeom>
          <a:noFill/>
        </p:spPr>
        <p:txBody>
          <a:bodyPr wrap="square">
            <a:spAutoFit/>
          </a:bodyPr>
          <a:lstStyle/>
          <a:p>
            <a:r>
              <a:rPr lang="en-GB" sz="2400" b="1" dirty="0"/>
              <a:t>The Gift That Keeps on Giving</a:t>
            </a:r>
          </a:p>
          <a:p>
            <a:endParaRPr lang="en-GB" sz="2400" dirty="0"/>
          </a:p>
          <a:p>
            <a:pPr marL="342900" indent="-342900">
              <a:buFontTx/>
              <a:buChar char="-"/>
            </a:pPr>
            <a:r>
              <a:rPr lang="en-GB" sz="2400" dirty="0"/>
              <a:t>The joy of experiencing God using you</a:t>
            </a:r>
          </a:p>
          <a:p>
            <a:pPr marL="342900" indent="-342900">
              <a:buFontTx/>
              <a:buChar char="-"/>
            </a:pPr>
            <a:r>
              <a:rPr lang="en-GB" sz="2400" dirty="0"/>
              <a:t>The Gifts you have are chosen by God for you</a:t>
            </a:r>
          </a:p>
          <a:p>
            <a:pPr marL="342900" indent="-342900">
              <a:buFontTx/>
              <a:buChar char="-"/>
            </a:pPr>
            <a:r>
              <a:rPr lang="en-GB" sz="2400" dirty="0"/>
              <a:t>The gifts help you develop our faith</a:t>
            </a:r>
          </a:p>
          <a:p>
            <a:pPr marL="342900" indent="-342900">
              <a:buFontTx/>
              <a:buChar char="-"/>
            </a:pPr>
            <a:r>
              <a:rPr lang="en-GB" sz="2400" dirty="0"/>
              <a:t>Your gifts help the church develop</a:t>
            </a:r>
          </a:p>
          <a:p>
            <a:pPr marL="342900" indent="-342900">
              <a:buFontTx/>
              <a:buChar char="-"/>
            </a:pPr>
            <a:r>
              <a:rPr lang="en-GB" sz="2400" dirty="0"/>
              <a:t>Using your gifts is an act of worship</a:t>
            </a:r>
          </a:p>
          <a:p>
            <a:pPr marL="342900" indent="-342900">
              <a:buFontTx/>
              <a:buChar char="-"/>
            </a:pPr>
            <a:endParaRPr lang="en-GB" sz="2400" dirty="0"/>
          </a:p>
        </p:txBody>
      </p:sp>
    </p:spTree>
    <p:extLst>
      <p:ext uri="{BB962C8B-B14F-4D97-AF65-F5344CB8AC3E}">
        <p14:creationId xmlns:p14="http://schemas.microsoft.com/office/powerpoint/2010/main" val="2227785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C132-893A-3F24-176B-5F6F813D1E8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7B98D9-C455-A1C9-59DD-0A6D7E1B117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29CDCDA-7C1D-7ED3-701E-30BCB80027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193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600136-6B5B-4F08-A75A-79DF6EE0DDF1}"/>
              </a:ext>
            </a:extLst>
          </p:cNvPr>
          <p:cNvPicPr>
            <a:picLocks noChangeAspect="1"/>
          </p:cNvPicPr>
          <p:nvPr/>
        </p:nvPicPr>
        <p:blipFill>
          <a:blip r:embed="rId2"/>
          <a:stretch>
            <a:fillRect/>
          </a:stretch>
        </p:blipFill>
        <p:spPr>
          <a:xfrm>
            <a:off x="192505" y="569494"/>
            <a:ext cx="5719011" cy="5719011"/>
          </a:xfrm>
          <a:prstGeom prst="rect">
            <a:avLst/>
          </a:prstGeom>
        </p:spPr>
      </p:pic>
    </p:spTree>
    <p:extLst>
      <p:ext uri="{BB962C8B-B14F-4D97-AF65-F5344CB8AC3E}">
        <p14:creationId xmlns:p14="http://schemas.microsoft.com/office/powerpoint/2010/main" val="132624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600136-6B5B-4F08-A75A-79DF6EE0DDF1}"/>
              </a:ext>
            </a:extLst>
          </p:cNvPr>
          <p:cNvPicPr>
            <a:picLocks noChangeAspect="1"/>
          </p:cNvPicPr>
          <p:nvPr/>
        </p:nvPicPr>
        <p:blipFill>
          <a:blip r:embed="rId2"/>
          <a:stretch>
            <a:fillRect/>
          </a:stretch>
        </p:blipFill>
        <p:spPr>
          <a:xfrm>
            <a:off x="192505" y="569494"/>
            <a:ext cx="5719011" cy="5719011"/>
          </a:xfrm>
          <a:prstGeom prst="rect">
            <a:avLst/>
          </a:prstGeom>
        </p:spPr>
      </p:pic>
      <p:pic>
        <p:nvPicPr>
          <p:cNvPr id="6" name="Picture 5">
            <a:extLst>
              <a:ext uri="{FF2B5EF4-FFF2-40B4-BE49-F238E27FC236}">
                <a16:creationId xmlns:a16="http://schemas.microsoft.com/office/drawing/2014/main" id="{1F785FBE-2B68-4D49-A7A1-C3B4D5018BBE}"/>
              </a:ext>
            </a:extLst>
          </p:cNvPr>
          <p:cNvPicPr>
            <a:picLocks noChangeAspect="1"/>
          </p:cNvPicPr>
          <p:nvPr/>
        </p:nvPicPr>
        <p:blipFill>
          <a:blip r:embed="rId3"/>
          <a:stretch>
            <a:fillRect/>
          </a:stretch>
        </p:blipFill>
        <p:spPr>
          <a:xfrm>
            <a:off x="6529137" y="1836319"/>
            <a:ext cx="5662863" cy="3185360"/>
          </a:xfrm>
          <a:prstGeom prst="rect">
            <a:avLst/>
          </a:prstGeom>
        </p:spPr>
      </p:pic>
    </p:spTree>
    <p:extLst>
      <p:ext uri="{BB962C8B-B14F-4D97-AF65-F5344CB8AC3E}">
        <p14:creationId xmlns:p14="http://schemas.microsoft.com/office/powerpoint/2010/main" val="2514427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600136-6B5B-4F08-A75A-79DF6EE0DDF1}"/>
              </a:ext>
            </a:extLst>
          </p:cNvPr>
          <p:cNvPicPr>
            <a:picLocks noChangeAspect="1"/>
          </p:cNvPicPr>
          <p:nvPr/>
        </p:nvPicPr>
        <p:blipFill>
          <a:blip r:embed="rId2"/>
          <a:stretch>
            <a:fillRect/>
          </a:stretch>
        </p:blipFill>
        <p:spPr>
          <a:xfrm>
            <a:off x="192505" y="569494"/>
            <a:ext cx="5719011" cy="5719011"/>
          </a:xfrm>
          <a:prstGeom prst="rect">
            <a:avLst/>
          </a:prstGeom>
        </p:spPr>
      </p:pic>
      <p:pic>
        <p:nvPicPr>
          <p:cNvPr id="6" name="Picture 5">
            <a:extLst>
              <a:ext uri="{FF2B5EF4-FFF2-40B4-BE49-F238E27FC236}">
                <a16:creationId xmlns:a16="http://schemas.microsoft.com/office/drawing/2014/main" id="{1F785FBE-2B68-4D49-A7A1-C3B4D5018BBE}"/>
              </a:ext>
            </a:extLst>
          </p:cNvPr>
          <p:cNvPicPr>
            <a:picLocks noChangeAspect="1"/>
          </p:cNvPicPr>
          <p:nvPr/>
        </p:nvPicPr>
        <p:blipFill>
          <a:blip r:embed="rId3"/>
          <a:stretch>
            <a:fillRect/>
          </a:stretch>
        </p:blipFill>
        <p:spPr>
          <a:xfrm>
            <a:off x="6529137" y="1836319"/>
            <a:ext cx="5662863" cy="3185360"/>
          </a:xfrm>
          <a:prstGeom prst="rect">
            <a:avLst/>
          </a:prstGeom>
        </p:spPr>
      </p:pic>
      <p:sp>
        <p:nvSpPr>
          <p:cNvPr id="7" name="Rectangle 6">
            <a:extLst>
              <a:ext uri="{FF2B5EF4-FFF2-40B4-BE49-F238E27FC236}">
                <a16:creationId xmlns:a16="http://schemas.microsoft.com/office/drawing/2014/main" id="{72BF0FA6-7530-4E13-B010-9EF49CD52127}"/>
              </a:ext>
            </a:extLst>
          </p:cNvPr>
          <p:cNvSpPr/>
          <p:nvPr/>
        </p:nvSpPr>
        <p:spPr>
          <a:xfrm>
            <a:off x="4957563" y="1291389"/>
            <a:ext cx="2225289" cy="3770263"/>
          </a:xfrm>
          <a:prstGeom prst="rect">
            <a:avLst/>
          </a:prstGeom>
          <a:noFill/>
        </p:spPr>
        <p:txBody>
          <a:bodyPr wrap="none" lIns="91440" tIns="45720" rIns="91440" bIns="45720">
            <a:spAutoFit/>
          </a:bodyPr>
          <a:lstStyle/>
          <a:p>
            <a:pPr algn="ctr"/>
            <a:r>
              <a:rPr lang="en-US" sz="239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Tree>
    <p:extLst>
      <p:ext uri="{BB962C8B-B14F-4D97-AF65-F5344CB8AC3E}">
        <p14:creationId xmlns:p14="http://schemas.microsoft.com/office/powerpoint/2010/main" val="2742390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48120B-4BBF-4829-AF0B-F8C36A635348}"/>
              </a:ext>
            </a:extLst>
          </p:cNvPr>
          <p:cNvSpPr>
            <a:spLocks noGrp="1"/>
          </p:cNvSpPr>
          <p:nvPr>
            <p:ph type="ctrTitle"/>
          </p:nvPr>
        </p:nvSpPr>
        <p:spPr/>
        <p:txBody>
          <a:bodyPr/>
          <a:lstStyle/>
          <a:p>
            <a:endParaRPr lang="en-GB" dirty="0"/>
          </a:p>
        </p:txBody>
      </p:sp>
      <p:pic>
        <p:nvPicPr>
          <p:cNvPr id="3" name="Picture 2">
            <a:extLst>
              <a:ext uri="{FF2B5EF4-FFF2-40B4-BE49-F238E27FC236}">
                <a16:creationId xmlns:a16="http://schemas.microsoft.com/office/drawing/2014/main" id="{F59CAD13-61C5-488E-9AE7-D76A43FA16B8}"/>
              </a:ext>
            </a:extLst>
          </p:cNvPr>
          <p:cNvPicPr>
            <a:picLocks noChangeAspect="1"/>
          </p:cNvPicPr>
          <p:nvPr/>
        </p:nvPicPr>
        <p:blipFill>
          <a:blip r:embed="rId2"/>
          <a:stretch>
            <a:fillRect/>
          </a:stretch>
        </p:blipFill>
        <p:spPr>
          <a:xfrm>
            <a:off x="0" y="10997"/>
            <a:ext cx="5237747" cy="5243330"/>
          </a:xfrm>
          <a:prstGeom prst="rect">
            <a:avLst/>
          </a:prstGeom>
        </p:spPr>
      </p:pic>
      <p:pic>
        <p:nvPicPr>
          <p:cNvPr id="2" name="Picture 1">
            <a:extLst>
              <a:ext uri="{FF2B5EF4-FFF2-40B4-BE49-F238E27FC236}">
                <a16:creationId xmlns:a16="http://schemas.microsoft.com/office/drawing/2014/main" id="{3A55A5C3-0125-41C9-B202-D7F050373067}"/>
              </a:ext>
            </a:extLst>
          </p:cNvPr>
          <p:cNvPicPr>
            <a:picLocks noChangeAspect="1"/>
          </p:cNvPicPr>
          <p:nvPr/>
        </p:nvPicPr>
        <p:blipFill>
          <a:blip r:embed="rId3"/>
          <a:stretch>
            <a:fillRect/>
          </a:stretch>
        </p:blipFill>
        <p:spPr>
          <a:xfrm>
            <a:off x="5136663" y="2614864"/>
            <a:ext cx="6835272" cy="4010526"/>
          </a:xfrm>
          <a:prstGeom prst="rect">
            <a:avLst/>
          </a:prstGeom>
        </p:spPr>
      </p:pic>
    </p:spTree>
    <p:extLst>
      <p:ext uri="{BB962C8B-B14F-4D97-AF65-F5344CB8AC3E}">
        <p14:creationId xmlns:p14="http://schemas.microsoft.com/office/powerpoint/2010/main" val="361452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32B6C-652C-453C-8126-4105219E2308}"/>
              </a:ext>
            </a:extLst>
          </p:cNvPr>
          <p:cNvSpPr txBox="1"/>
          <p:nvPr/>
        </p:nvSpPr>
        <p:spPr>
          <a:xfrm>
            <a:off x="521368" y="1443841"/>
            <a:ext cx="10960768" cy="3970318"/>
          </a:xfrm>
          <a:prstGeom prst="rect">
            <a:avLst/>
          </a:prstGeom>
          <a:solidFill>
            <a:schemeClr val="bg1"/>
          </a:solidFill>
        </p:spPr>
        <p:txBody>
          <a:bodyPr wrap="square">
            <a:spAutoFit/>
          </a:bodyPr>
          <a:lstStyle/>
          <a:p>
            <a:r>
              <a:rPr lang="en-GB" sz="2800" dirty="0"/>
              <a:t>12 Now about the gifts of the Spirit, brothers and sisters, I do not want you to be uninformed. 2 You know that when you were pagans, somehow or other you were influenced and led astray to mute idols. 3 Therefore I want you to know that no one who is speaking by the Spirit of God says, “Jesus be cursed,” </a:t>
            </a:r>
            <a:r>
              <a:rPr lang="en-GB" sz="2800" dirty="0">
                <a:solidFill>
                  <a:srgbClr val="FF0000"/>
                </a:solidFill>
              </a:rPr>
              <a:t>and no one can say, “Jesus is Lord,” except by the Holy Spirit.</a:t>
            </a:r>
          </a:p>
          <a:p>
            <a:endParaRPr lang="en-GB" sz="2800" dirty="0"/>
          </a:p>
          <a:p>
            <a:r>
              <a:rPr lang="en-GB" sz="2800" dirty="0"/>
              <a:t>4 There are different kinds of gifts, but the same Spirit distributes them.</a:t>
            </a:r>
          </a:p>
        </p:txBody>
      </p:sp>
    </p:spTree>
    <p:extLst>
      <p:ext uri="{BB962C8B-B14F-4D97-AF65-F5344CB8AC3E}">
        <p14:creationId xmlns:p14="http://schemas.microsoft.com/office/powerpoint/2010/main" val="681260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0D29-9F84-BC6B-9981-42BBA05D67D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C16FFFC-E47D-3EAD-EBBC-1B274DF7B47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65D4E49-EC71-B762-6805-D4A255F82582}"/>
              </a:ext>
            </a:extLst>
          </p:cNvPr>
          <p:cNvPicPr>
            <a:picLocks noChangeAspect="1"/>
          </p:cNvPicPr>
          <p:nvPr/>
        </p:nvPicPr>
        <p:blipFill>
          <a:blip r:embed="rId2"/>
          <a:stretch>
            <a:fillRect/>
          </a:stretch>
        </p:blipFill>
        <p:spPr>
          <a:xfrm>
            <a:off x="3236728" y="566680"/>
            <a:ext cx="5718544" cy="5724640"/>
          </a:xfrm>
          <a:prstGeom prst="rect">
            <a:avLst/>
          </a:prstGeom>
        </p:spPr>
      </p:pic>
    </p:spTree>
    <p:extLst>
      <p:ext uri="{BB962C8B-B14F-4D97-AF65-F5344CB8AC3E}">
        <p14:creationId xmlns:p14="http://schemas.microsoft.com/office/powerpoint/2010/main" val="106428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32B6C-652C-453C-8126-4105219E2308}"/>
              </a:ext>
            </a:extLst>
          </p:cNvPr>
          <p:cNvSpPr txBox="1"/>
          <p:nvPr/>
        </p:nvSpPr>
        <p:spPr>
          <a:xfrm>
            <a:off x="521368" y="1443841"/>
            <a:ext cx="10960768" cy="3970318"/>
          </a:xfrm>
          <a:prstGeom prst="rect">
            <a:avLst/>
          </a:prstGeom>
          <a:noFill/>
        </p:spPr>
        <p:txBody>
          <a:bodyPr wrap="square">
            <a:spAutoFit/>
          </a:bodyPr>
          <a:lstStyle/>
          <a:p>
            <a:r>
              <a:rPr lang="en-GB" sz="2800" dirty="0"/>
              <a:t>12 Now about the gifts of the Spirit, brothers and sisters, I do not want you to be uninformed. 2 You know that when you were pagans, somehow or other you were influenced and led astray to mute idols. 3 Therefore I want you to know that no one who is speaking by the Spirit of God says, “Jesus be cursed,” and no one can say, “Jesus is Lord,” except by the Holy Spirit.</a:t>
            </a:r>
          </a:p>
          <a:p>
            <a:endParaRPr lang="en-GB" sz="2800" dirty="0"/>
          </a:p>
          <a:p>
            <a:r>
              <a:rPr lang="en-GB" sz="2800" dirty="0">
                <a:solidFill>
                  <a:schemeClr val="accent1"/>
                </a:solidFill>
              </a:rPr>
              <a:t>4 There are different kinds of gifts, but the same Spirit distributes them.</a:t>
            </a:r>
          </a:p>
        </p:txBody>
      </p:sp>
    </p:spTree>
    <p:extLst>
      <p:ext uri="{BB962C8B-B14F-4D97-AF65-F5344CB8AC3E}">
        <p14:creationId xmlns:p14="http://schemas.microsoft.com/office/powerpoint/2010/main" val="3122437395"/>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emplate>Explore</Template>
  <TotalTime>120</TotalTime>
  <Words>498</Words>
  <Application>Microsoft Office PowerPoint</Application>
  <PresentationFormat>Widescreen</PresentationFormat>
  <Paragraphs>20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LT Pro</vt:lpstr>
      <vt:lpstr>AvenirNext LT Pro Medium</vt:lpstr>
      <vt:lpstr>Posterama</vt:lpstr>
      <vt:lpstr>ExploreVTI</vt:lpstr>
      <vt:lpstr>Spiritual gifts – the gifts that keep on giving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Spiritual gifts – the gifts that keep on giving</dc:title>
  <dc:creator>Kane Taylor</dc:creator>
  <cp:lastModifiedBy>Kane Taylor</cp:lastModifiedBy>
  <cp:revision>5</cp:revision>
  <dcterms:created xsi:type="dcterms:W3CDTF">2022-01-16T07:46:11Z</dcterms:created>
  <dcterms:modified xsi:type="dcterms:W3CDTF">2025-06-15T06:41:22Z</dcterms:modified>
</cp:coreProperties>
</file>